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2"/>
  </p:notesMasterIdLst>
  <p:handoutMasterIdLst>
    <p:handoutMasterId r:id="rId13"/>
  </p:handoutMasterIdLst>
  <p:sldIdLst>
    <p:sldId id="2147480104" r:id="rId4"/>
    <p:sldId id="2147479923" r:id="rId5"/>
    <p:sldId id="2147479947" r:id="rId6"/>
    <p:sldId id="2147482790" r:id="rId7"/>
    <p:sldId id="2147480044" r:id="rId8"/>
    <p:sldId id="2147479962" r:id="rId9"/>
    <p:sldId id="2147480026" r:id="rId10"/>
    <p:sldId id="2147480056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Segoe Sans Text" pitchFamily="2" charset="0"/>
      <p:regular r:id="rId18"/>
      <p:bold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ED186-2B39-4A9F-B309-C1F4161D1508}" v="25" dt="2024-11-13T05:21:12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2" d="100"/>
          <a:sy n="142" d="100"/>
        </p:scale>
        <p:origin x="34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482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11/12/2024 6:59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11/12/2024 6:59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 dirty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 dirty="0"/>
              <a:t>Drag &amp; drop your photo here or </a:t>
            </a:r>
            <a:br>
              <a:rPr lang="en-US" dirty="0"/>
            </a:br>
            <a:r>
              <a:rPr lang="en-US" dirty="0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26" Type="http://schemas.openxmlformats.org/officeDocument/2006/relationships/image" Target="../media/image46.png"/><Relationship Id="rId3" Type="http://schemas.openxmlformats.org/officeDocument/2006/relationships/image" Target="../media/image25.svg"/><Relationship Id="rId21" Type="http://schemas.microsoft.com/office/2007/relationships/hdphoto" Target="../media/hdphoto2.wdp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4.svg"/><Relationship Id="rId32" Type="http://schemas.microsoft.com/office/2007/relationships/hdphoto" Target="../media/hdphoto3.wdp"/><Relationship Id="rId5" Type="http://schemas.openxmlformats.org/officeDocument/2006/relationships/image" Target="../media/image27.sv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31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microsoft.com/office/2007/relationships/hdphoto" Target="../media/hdphoto1.wdp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934571"/>
            <a:ext cx="11027658" cy="3178910"/>
          </a:xfrm>
        </p:spPr>
        <p:txBody>
          <a:bodyPr/>
          <a:lstStyle/>
          <a:p>
            <a: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Build Your First </a:t>
            </a:r>
            <a:b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</a:br>
            <a:r>
              <a:rPr lang="en-US" sz="66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GitHub Copilot Extension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8309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Brian A. Randell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Staff Developer Advocate</a:t>
            </a:r>
            <a:b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GitHub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What are GitHub Copilot Extensions?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dirty="0"/>
              <a:t>How do you </a:t>
            </a:r>
            <a:br>
              <a:rPr lang="en-US" dirty="0"/>
            </a:br>
            <a:r>
              <a:rPr lang="en-US" dirty="0"/>
              <a:t>build one?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en-US" dirty="0"/>
              <a:t>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505671"/>
            <a:ext cx="7697244" cy="1846659"/>
          </a:xfrm>
        </p:spPr>
        <p:txBody>
          <a:bodyPr/>
          <a:lstStyle/>
          <a:p>
            <a:pPr algn="l"/>
            <a:r>
              <a:rPr lang="en-US" dirty="0"/>
              <a:t>GitHub Copilot Extensions </a:t>
            </a:r>
            <a:r>
              <a:rPr lang="en-US" b="0" dirty="0"/>
              <a:t>are </a:t>
            </a:r>
            <a:r>
              <a:rPr lang="en-US" dirty="0"/>
              <a:t>integrations</a:t>
            </a:r>
            <a:r>
              <a:rPr lang="en-US" b="0" dirty="0"/>
              <a:t> that expand the functionality of </a:t>
            </a:r>
            <a:r>
              <a:rPr lang="en-US" dirty="0"/>
              <a:t>Copilot Chat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61004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00">
            <a:extLst>
              <a:ext uri="{FF2B5EF4-FFF2-40B4-BE49-F238E27FC236}">
                <a16:creationId xmlns:a16="http://schemas.microsoft.com/office/drawing/2014/main" id="{F5A2266E-10B0-8540-E75B-AE4D2DC617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Copilot Extensions</a:t>
            </a:r>
          </a:p>
        </p:txBody>
      </p:sp>
      <p:pic>
        <p:nvPicPr>
          <p:cNvPr id="2" name="Graphic 1" descr="GitHub Copilot Extensions logotype">
            <a:extLst>
              <a:ext uri="{FF2B5EF4-FFF2-40B4-BE49-F238E27FC236}">
                <a16:creationId xmlns:a16="http://schemas.microsoft.com/office/drawing/2014/main" id="{8EEEDC95-9405-DEB7-11DB-C9ECA83E8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089218"/>
            <a:ext cx="9144000" cy="1487540"/>
          </a:xfrm>
          <a:prstGeom prst="rect">
            <a:avLst/>
          </a:prstGeom>
        </p:spPr>
      </p:pic>
      <p:grpSp>
        <p:nvGrpSpPr>
          <p:cNvPr id="52" name="Group 51" descr="Twenty logos of Copilot Extensions in two rows of five with the Copilot logo in the center.">
            <a:extLst>
              <a:ext uri="{FF2B5EF4-FFF2-40B4-BE49-F238E27FC236}">
                <a16:creationId xmlns:a16="http://schemas.microsoft.com/office/drawing/2014/main" id="{171C77C6-5441-6646-57A4-09DF95FBF138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2584823"/>
            <a:ext cx="10972800" cy="1688355"/>
            <a:chOff x="1468440" y="5556432"/>
            <a:chExt cx="26323920" cy="4050390"/>
          </a:xfrm>
        </p:grpSpPr>
        <p:sp>
          <p:nvSpPr>
            <p:cNvPr id="53" name="Rounded Rectangle 73">
              <a:extLst>
                <a:ext uri="{FF2B5EF4-FFF2-40B4-BE49-F238E27FC236}">
                  <a16:creationId xmlns:a16="http://schemas.microsoft.com/office/drawing/2014/main" id="{7B2FB52A-F038-EA8E-4F46-733D8DED8068}"/>
                </a:ext>
              </a:extLst>
            </p:cNvPr>
            <p:cNvSpPr/>
            <p:nvPr/>
          </p:nvSpPr>
          <p:spPr>
            <a:xfrm>
              <a:off x="3632766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52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4" name="Rounded Rectangle 74">
              <a:extLst>
                <a:ext uri="{FF2B5EF4-FFF2-40B4-BE49-F238E27FC236}">
                  <a16:creationId xmlns:a16="http://schemas.microsoft.com/office/drawing/2014/main" id="{5C50F393-6D56-FC08-9F73-2A797194D0FF}"/>
                </a:ext>
              </a:extLst>
            </p:cNvPr>
            <p:cNvSpPr/>
            <p:nvPr/>
          </p:nvSpPr>
          <p:spPr>
            <a:xfrm>
              <a:off x="5880315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5" name="Rounded Rectangle 77">
              <a:extLst>
                <a:ext uri="{FF2B5EF4-FFF2-40B4-BE49-F238E27FC236}">
                  <a16:creationId xmlns:a16="http://schemas.microsoft.com/office/drawing/2014/main" id="{2F878844-376E-A1E6-CFDB-27F59898B887}"/>
                </a:ext>
              </a:extLst>
            </p:cNvPr>
            <p:cNvSpPr/>
            <p:nvPr/>
          </p:nvSpPr>
          <p:spPr>
            <a:xfrm>
              <a:off x="3632766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48000">
                    <a:srgbClr val="2F363C"/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6" name="Rounded Rectangle 78">
              <a:extLst>
                <a:ext uri="{FF2B5EF4-FFF2-40B4-BE49-F238E27FC236}">
                  <a16:creationId xmlns:a16="http://schemas.microsoft.com/office/drawing/2014/main" id="{4270A4FF-59EB-C997-053E-A7C1D73A903A}"/>
                </a:ext>
              </a:extLst>
            </p:cNvPr>
            <p:cNvSpPr/>
            <p:nvPr/>
          </p:nvSpPr>
          <p:spPr>
            <a:xfrm>
              <a:off x="5880315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5000">
                    <a:srgbClr val="2F363C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7" name="Rounded Rectangle 91">
              <a:extLst>
                <a:ext uri="{FF2B5EF4-FFF2-40B4-BE49-F238E27FC236}">
                  <a16:creationId xmlns:a16="http://schemas.microsoft.com/office/drawing/2014/main" id="{E0692EA0-1EF0-C171-06D4-4795855D2883}"/>
                </a:ext>
              </a:extLst>
            </p:cNvPr>
            <p:cNvSpPr/>
            <p:nvPr/>
          </p:nvSpPr>
          <p:spPr>
            <a:xfrm>
              <a:off x="8127864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52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8" name="Rounded Rectangle 92">
              <a:extLst>
                <a:ext uri="{FF2B5EF4-FFF2-40B4-BE49-F238E27FC236}">
                  <a16:creationId xmlns:a16="http://schemas.microsoft.com/office/drawing/2014/main" id="{977ABD67-F42A-EDE8-C90C-10992F8219F2}"/>
                </a:ext>
              </a:extLst>
            </p:cNvPr>
            <p:cNvSpPr/>
            <p:nvPr/>
          </p:nvSpPr>
          <p:spPr>
            <a:xfrm>
              <a:off x="10375413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9" name="Rounded Rectangle 93">
              <a:extLst>
                <a:ext uri="{FF2B5EF4-FFF2-40B4-BE49-F238E27FC236}">
                  <a16:creationId xmlns:a16="http://schemas.microsoft.com/office/drawing/2014/main" id="{7008E01E-58CA-86E6-0F72-0D6EC22FBC77}"/>
                </a:ext>
              </a:extLst>
            </p:cNvPr>
            <p:cNvSpPr/>
            <p:nvPr/>
          </p:nvSpPr>
          <p:spPr>
            <a:xfrm>
              <a:off x="8127864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48000">
                    <a:srgbClr val="2F363C"/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0" name="Rounded Rectangle 94">
              <a:extLst>
                <a:ext uri="{FF2B5EF4-FFF2-40B4-BE49-F238E27FC236}">
                  <a16:creationId xmlns:a16="http://schemas.microsoft.com/office/drawing/2014/main" id="{5264E54D-34BF-A81A-183D-685F04FF5E2B}"/>
                </a:ext>
              </a:extLst>
            </p:cNvPr>
            <p:cNvSpPr/>
            <p:nvPr/>
          </p:nvSpPr>
          <p:spPr>
            <a:xfrm>
              <a:off x="10375413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5000">
                    <a:srgbClr val="2F363C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A9FC2716-6918-F52A-F655-DD0A2FE3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63791"/>
            <a:stretch/>
          </p:blipFill>
          <p:spPr>
            <a:xfrm>
              <a:off x="4124911" y="6146027"/>
              <a:ext cx="913111" cy="649611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3529B533-1173-2E95-DE42-13214FDE7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9849" y="8286139"/>
              <a:ext cx="812566" cy="812566"/>
            </a:xfrm>
            <a:prstGeom prst="rect">
              <a:avLst/>
            </a:prstGeom>
          </p:spPr>
        </p:pic>
        <p:pic>
          <p:nvPicPr>
            <p:cNvPr id="63" name="Picture 62" descr="A white logo with a black background&#10;&#10;Description automatically generated">
              <a:extLst>
                <a:ext uri="{FF2B5EF4-FFF2-40B4-BE49-F238E27FC236}">
                  <a16:creationId xmlns:a16="http://schemas.microsoft.com/office/drawing/2014/main" id="{07EFE794-EB4D-8BF4-493F-9177C52CC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35558" y="7975815"/>
              <a:ext cx="1433214" cy="1433214"/>
            </a:xfrm>
            <a:prstGeom prst="rect">
              <a:avLst/>
            </a:prstGeom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64" name="Picture 63" descr="A blue octopus on a black background&#10;&#10;Description automatically generated">
              <a:extLst>
                <a:ext uri="{FF2B5EF4-FFF2-40B4-BE49-F238E27FC236}">
                  <a16:creationId xmlns:a16="http://schemas.microsoft.com/office/drawing/2014/main" id="{C364EDC3-3EBD-4956-BAAF-EDE77120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57195" y="6075862"/>
              <a:ext cx="789940" cy="789940"/>
            </a:xfrm>
            <a:prstGeom prst="rect">
              <a:avLst/>
            </a:prstGeom>
          </p:spPr>
        </p:pic>
        <p:pic>
          <p:nvPicPr>
            <p:cNvPr id="65" name="Picture 64" descr="A white and black logo&#10;&#10;Description automatically generated">
              <a:extLst>
                <a:ext uri="{FF2B5EF4-FFF2-40B4-BE49-F238E27FC236}">
                  <a16:creationId xmlns:a16="http://schemas.microsoft.com/office/drawing/2014/main" id="{9E46C571-BBEB-34EC-D6A6-3316D335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88009" y="5716577"/>
              <a:ext cx="1508510" cy="1508510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219A53D-EECD-C105-B45D-B25FE6C7B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19200" y="8252637"/>
              <a:ext cx="879570" cy="879570"/>
            </a:xfrm>
            <a:prstGeom prst="rect">
              <a:avLst/>
            </a:prstGeom>
          </p:spPr>
        </p:pic>
        <p:pic>
          <p:nvPicPr>
            <p:cNvPr id="67" name="Picture 12" descr="Pinecone Icon Logo PNG Vector (SVG) Free Download">
              <a:extLst>
                <a:ext uri="{FF2B5EF4-FFF2-40B4-BE49-F238E27FC236}">
                  <a16:creationId xmlns:a16="http://schemas.microsoft.com/office/drawing/2014/main" id="{B6ABE5C3-9173-8106-1ADE-DE5BB1858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0381" y="6061468"/>
              <a:ext cx="728668" cy="818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4" descr="Media Assets | New Relic">
              <a:extLst>
                <a:ext uri="{FF2B5EF4-FFF2-40B4-BE49-F238E27FC236}">
                  <a16:creationId xmlns:a16="http://schemas.microsoft.com/office/drawing/2014/main" id="{C3F56136-D2FA-6D95-C24F-F7BCBF5050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66" r="38949" b="49335"/>
            <a:stretch/>
          </p:blipFill>
          <p:spPr bwMode="auto">
            <a:xfrm>
              <a:off x="8635380" y="8256164"/>
              <a:ext cx="834850" cy="87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ounded Rectangle 7">
              <a:extLst>
                <a:ext uri="{FF2B5EF4-FFF2-40B4-BE49-F238E27FC236}">
                  <a16:creationId xmlns:a16="http://schemas.microsoft.com/office/drawing/2014/main" id="{B27F4FDD-BF71-41E6-8239-C5F24AD79736}"/>
                </a:ext>
              </a:extLst>
            </p:cNvPr>
            <p:cNvSpPr/>
            <p:nvPr/>
          </p:nvSpPr>
          <p:spPr>
            <a:xfrm>
              <a:off x="1468440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52000">
                    <a:srgbClr val="2F363C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ounded Rectangle 8">
              <a:extLst>
                <a:ext uri="{FF2B5EF4-FFF2-40B4-BE49-F238E27FC236}">
                  <a16:creationId xmlns:a16="http://schemas.microsoft.com/office/drawing/2014/main" id="{D9ACB31C-A78A-26EF-3BF8-8D63D41C1CF8}"/>
                </a:ext>
              </a:extLst>
            </p:cNvPr>
            <p:cNvSpPr/>
            <p:nvPr/>
          </p:nvSpPr>
          <p:spPr>
            <a:xfrm>
              <a:off x="1468440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48000">
                    <a:srgbClr val="2F363C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71" name="Picture 2" descr="Jobs at Mermaid Chart Inc.">
              <a:extLst>
                <a:ext uri="{FF2B5EF4-FFF2-40B4-BE49-F238E27FC236}">
                  <a16:creationId xmlns:a16="http://schemas.microsoft.com/office/drawing/2014/main" id="{B96B85FF-43C9-884E-5799-9F14E71B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3333" y="8262053"/>
              <a:ext cx="860738" cy="860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Swimm Documentation · GitHub Marketplace · GitHub">
              <a:extLst>
                <a:ext uri="{FF2B5EF4-FFF2-40B4-BE49-F238E27FC236}">
                  <a16:creationId xmlns:a16="http://schemas.microsoft.com/office/drawing/2014/main" id="{57608381-56C8-55CF-C004-39F4A1FFA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974" y="5874967"/>
              <a:ext cx="1191731" cy="1191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ounded Rectangle 95">
              <a:extLst>
                <a:ext uri="{FF2B5EF4-FFF2-40B4-BE49-F238E27FC236}">
                  <a16:creationId xmlns:a16="http://schemas.microsoft.com/office/drawing/2014/main" id="{749E8A4E-EB77-D6A8-DA96-021C398279D0}"/>
                </a:ext>
              </a:extLst>
            </p:cNvPr>
            <p:cNvSpPr/>
            <p:nvPr/>
          </p:nvSpPr>
          <p:spPr>
            <a:xfrm>
              <a:off x="17006058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52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4" name="Rounded Rectangle 96">
              <a:extLst>
                <a:ext uri="{FF2B5EF4-FFF2-40B4-BE49-F238E27FC236}">
                  <a16:creationId xmlns:a16="http://schemas.microsoft.com/office/drawing/2014/main" id="{5129D1DD-0B5C-1BA0-8AD2-16AF0F653D30}"/>
                </a:ext>
              </a:extLst>
            </p:cNvPr>
            <p:cNvSpPr/>
            <p:nvPr/>
          </p:nvSpPr>
          <p:spPr>
            <a:xfrm>
              <a:off x="19253607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Rounded Rectangle 98">
              <a:extLst>
                <a:ext uri="{FF2B5EF4-FFF2-40B4-BE49-F238E27FC236}">
                  <a16:creationId xmlns:a16="http://schemas.microsoft.com/office/drawing/2014/main" id="{B3B830AC-DDE6-9620-B6C1-6E87AF42A6D2}"/>
                </a:ext>
              </a:extLst>
            </p:cNvPr>
            <p:cNvSpPr/>
            <p:nvPr/>
          </p:nvSpPr>
          <p:spPr>
            <a:xfrm>
              <a:off x="19253607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5000">
                    <a:srgbClr val="2F363C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Rounded Rectangle 99">
              <a:extLst>
                <a:ext uri="{FF2B5EF4-FFF2-40B4-BE49-F238E27FC236}">
                  <a16:creationId xmlns:a16="http://schemas.microsoft.com/office/drawing/2014/main" id="{331E4B2B-46EB-91F2-F7A0-98744B504B94}"/>
                </a:ext>
              </a:extLst>
            </p:cNvPr>
            <p:cNvSpPr/>
            <p:nvPr/>
          </p:nvSpPr>
          <p:spPr>
            <a:xfrm>
              <a:off x="21501156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52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7" name="Rounded Rectangle 100">
              <a:extLst>
                <a:ext uri="{FF2B5EF4-FFF2-40B4-BE49-F238E27FC236}">
                  <a16:creationId xmlns:a16="http://schemas.microsoft.com/office/drawing/2014/main" id="{0472B1F3-90AB-3EE6-0842-768AE414559E}"/>
                </a:ext>
              </a:extLst>
            </p:cNvPr>
            <p:cNvSpPr/>
            <p:nvPr/>
          </p:nvSpPr>
          <p:spPr>
            <a:xfrm>
              <a:off x="23748705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89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Rounded Rectangle 101">
              <a:extLst>
                <a:ext uri="{FF2B5EF4-FFF2-40B4-BE49-F238E27FC236}">
                  <a16:creationId xmlns:a16="http://schemas.microsoft.com/office/drawing/2014/main" id="{C243DCDF-DCC0-F7F0-02F0-802863CEFD09}"/>
                </a:ext>
              </a:extLst>
            </p:cNvPr>
            <p:cNvSpPr/>
            <p:nvPr/>
          </p:nvSpPr>
          <p:spPr>
            <a:xfrm>
              <a:off x="21501156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48000">
                    <a:srgbClr val="2F363C"/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9" name="Rounded Rectangle 102">
              <a:extLst>
                <a:ext uri="{FF2B5EF4-FFF2-40B4-BE49-F238E27FC236}">
                  <a16:creationId xmlns:a16="http://schemas.microsoft.com/office/drawing/2014/main" id="{A5AFF75C-B2F9-C0F4-A093-C8CAA277D6C5}"/>
                </a:ext>
              </a:extLst>
            </p:cNvPr>
            <p:cNvSpPr/>
            <p:nvPr/>
          </p:nvSpPr>
          <p:spPr>
            <a:xfrm>
              <a:off x="23748705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5000">
                    <a:srgbClr val="2F363C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0" name="Picture 79" descr="A white triangle with black background&#10;&#10;Description automatically generated">
              <a:extLst>
                <a:ext uri="{FF2B5EF4-FFF2-40B4-BE49-F238E27FC236}">
                  <a16:creationId xmlns:a16="http://schemas.microsoft.com/office/drawing/2014/main" id="{85C5AC72-7F14-5393-E422-82D0C34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805463" y="6164035"/>
              <a:ext cx="674953" cy="613594"/>
            </a:xfrm>
            <a:prstGeom prst="rect">
              <a:avLst/>
            </a:prstGeom>
          </p:spPr>
        </p:pic>
        <p:pic>
          <p:nvPicPr>
            <p:cNvPr id="81" name="Picture 80" descr="A logo of a company&#10;&#10;Description automatically generated">
              <a:extLst>
                <a:ext uri="{FF2B5EF4-FFF2-40B4-BE49-F238E27FC236}">
                  <a16:creationId xmlns:a16="http://schemas.microsoft.com/office/drawing/2014/main" id="{1B9A1586-F767-475B-F51B-B66ECF1B8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2035243" y="6107633"/>
              <a:ext cx="726398" cy="726398"/>
            </a:xfrm>
            <a:prstGeom prst="rect">
              <a:avLst/>
            </a:prstGeom>
          </p:spPr>
        </p:pic>
        <p:pic>
          <p:nvPicPr>
            <p:cNvPr id="82" name="Picture 8">
              <a:extLst>
                <a:ext uri="{FF2B5EF4-FFF2-40B4-BE49-F238E27FC236}">
                  <a16:creationId xmlns:a16="http://schemas.microsoft.com/office/drawing/2014/main" id="{5A98A846-3882-E4E9-ACD2-7044B5FB7D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28"/>
            <a:stretch/>
          </p:blipFill>
          <p:spPr bwMode="auto">
            <a:xfrm>
              <a:off x="24276107" y="6069404"/>
              <a:ext cx="789752" cy="80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6" descr="Atlassian&quot; Icon - Download for free – Iconduck">
              <a:extLst>
                <a:ext uri="{FF2B5EF4-FFF2-40B4-BE49-F238E27FC236}">
                  <a16:creationId xmlns:a16="http://schemas.microsoft.com/office/drawing/2014/main" id="{B1EA23D4-E299-C88A-49ED-7FB3A0BF3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61856" y="6125679"/>
              <a:ext cx="690307" cy="690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BD9F1549-E017-65C0-88B8-CC76D131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491396" y="8239600"/>
              <a:ext cx="1811288" cy="905644"/>
            </a:xfrm>
            <a:prstGeom prst="rect">
              <a:avLst/>
            </a:prstGeom>
          </p:spPr>
        </p:pic>
        <p:pic>
          <p:nvPicPr>
            <p:cNvPr id="85" name="Picture 18" descr="Skyramp | Ship with Confidence">
              <a:extLst>
                <a:ext uri="{FF2B5EF4-FFF2-40B4-BE49-F238E27FC236}">
                  <a16:creationId xmlns:a16="http://schemas.microsoft.com/office/drawing/2014/main" id="{28CDB01A-58FA-777B-862F-89E8697F2C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83"/>
            <a:stretch/>
          </p:blipFill>
          <p:spPr bwMode="auto">
            <a:xfrm>
              <a:off x="24184509" y="8204379"/>
              <a:ext cx="885701" cy="97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ounded Rectangle 11">
              <a:extLst>
                <a:ext uri="{FF2B5EF4-FFF2-40B4-BE49-F238E27FC236}">
                  <a16:creationId xmlns:a16="http://schemas.microsoft.com/office/drawing/2014/main" id="{2A90FC81-B18F-2465-2926-E83D48FB120C}"/>
                </a:ext>
              </a:extLst>
            </p:cNvPr>
            <p:cNvSpPr/>
            <p:nvPr/>
          </p:nvSpPr>
          <p:spPr>
            <a:xfrm>
              <a:off x="25963560" y="555643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Rounded Rectangle 12">
              <a:extLst>
                <a:ext uri="{FF2B5EF4-FFF2-40B4-BE49-F238E27FC236}">
                  <a16:creationId xmlns:a16="http://schemas.microsoft.com/office/drawing/2014/main" id="{416E37E4-5D46-72C9-48A2-1970FDC5A0C7}"/>
                </a:ext>
              </a:extLst>
            </p:cNvPr>
            <p:cNvSpPr/>
            <p:nvPr/>
          </p:nvSpPr>
          <p:spPr>
            <a:xfrm>
              <a:off x="25963560" y="7778022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5000">
                    <a:srgbClr val="2F363C"/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8" name="Picture 20" descr="Supabase Logo PNG Vectors Free Download">
              <a:extLst>
                <a:ext uri="{FF2B5EF4-FFF2-40B4-BE49-F238E27FC236}">
                  <a16:creationId xmlns:a16="http://schemas.microsoft.com/office/drawing/2014/main" id="{C4949F6F-D266-AEBD-6981-9DFBCDFEB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7479" y="8261896"/>
              <a:ext cx="840961" cy="86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8" descr="A white square with black lines&#10;&#10;Description automatically generated">
              <a:extLst>
                <a:ext uri="{FF2B5EF4-FFF2-40B4-BE49-F238E27FC236}">
                  <a16:creationId xmlns:a16="http://schemas.microsoft.com/office/drawing/2014/main" id="{36B94F50-5E91-47F6-190E-3FDA07BD9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6472377" y="6064432"/>
              <a:ext cx="812800" cy="812800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9EDF4FEB-5A34-E9DC-77DC-B37527D6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r="78181" b="-7564"/>
            <a:stretch/>
          </p:blipFill>
          <p:spPr>
            <a:xfrm>
              <a:off x="19816131" y="8275668"/>
              <a:ext cx="824223" cy="833508"/>
            </a:xfrm>
            <a:prstGeom prst="rect">
              <a:avLst/>
            </a:prstGeom>
          </p:spPr>
        </p:pic>
        <p:sp>
          <p:nvSpPr>
            <p:cNvPr id="91" name="Rounded Rectangle 3">
              <a:extLst>
                <a:ext uri="{FF2B5EF4-FFF2-40B4-BE49-F238E27FC236}">
                  <a16:creationId xmlns:a16="http://schemas.microsoft.com/office/drawing/2014/main" id="{DAF32D66-6E63-97EA-084C-F00B3814BC7F}"/>
                </a:ext>
              </a:extLst>
            </p:cNvPr>
            <p:cNvSpPr/>
            <p:nvPr/>
          </p:nvSpPr>
          <p:spPr>
            <a:xfrm>
              <a:off x="17006058" y="7768653"/>
              <a:ext cx="1828800" cy="1828800"/>
            </a:xfrm>
            <a:prstGeom prst="roundRect">
              <a:avLst>
                <a:gd name="adj" fmla="val 10315"/>
              </a:avLst>
            </a:prstGeom>
            <a:solidFill>
              <a:srgbClr val="0D1116"/>
            </a:solidFill>
            <a:ln w="12700" cap="flat" cmpd="sng" algn="ctr">
              <a:gradFill flip="none" rotWithShape="1">
                <a:gsLst>
                  <a:gs pos="0">
                    <a:srgbClr val="6E7681"/>
                  </a:gs>
                  <a:gs pos="61000">
                    <a:srgbClr val="2F363C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508000" dist="508000" dir="5400000" algn="t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20597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55" b="0" i="0" u="none" strike="noStrike" kern="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2" name="Picture 2" descr="AWS Marketplace: Pangea">
              <a:extLst>
                <a:ext uri="{FF2B5EF4-FFF2-40B4-BE49-F238E27FC236}">
                  <a16:creationId xmlns:a16="http://schemas.microsoft.com/office/drawing/2014/main" id="{C351F2EE-6F4F-E431-83B6-4BE5A45C6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0537" y="8243133"/>
              <a:ext cx="879841" cy="879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E8ED6B-3314-E54D-6B4A-E292DC666B6D}"/>
                </a:ext>
              </a:extLst>
            </p:cNvPr>
            <p:cNvGrpSpPr/>
            <p:nvPr/>
          </p:nvGrpSpPr>
          <p:grpSpPr>
            <a:xfrm>
              <a:off x="13000268" y="5982483"/>
              <a:ext cx="3209735" cy="3209735"/>
              <a:chOff x="12928664" y="4932022"/>
              <a:chExt cx="3209735" cy="3209735"/>
            </a:xfrm>
          </p:grpSpPr>
          <p:sp>
            <p:nvSpPr>
              <p:cNvPr id="95" name="Rounded Rectangle 30">
                <a:extLst>
                  <a:ext uri="{FF2B5EF4-FFF2-40B4-BE49-F238E27FC236}">
                    <a16:creationId xmlns:a16="http://schemas.microsoft.com/office/drawing/2014/main" id="{D512F464-EF6D-27D3-6724-FAA3D0AF18C6}"/>
                  </a:ext>
                </a:extLst>
              </p:cNvPr>
              <p:cNvSpPr/>
              <p:nvPr/>
            </p:nvSpPr>
            <p:spPr>
              <a:xfrm>
                <a:off x="12928664" y="4932022"/>
                <a:ext cx="3209735" cy="3209735"/>
              </a:xfrm>
              <a:prstGeom prst="roundRect">
                <a:avLst>
                  <a:gd name="adj" fmla="val 50000"/>
                </a:avLst>
              </a:prstGeom>
              <a:solidFill>
                <a:srgbClr val="0D1116"/>
              </a:solidFill>
              <a:ln w="12700" cap="flat" cmpd="sng" algn="ctr">
                <a:gradFill flip="none" rotWithShape="1">
                  <a:gsLst>
                    <a:gs pos="0">
                      <a:srgbClr val="6E7681"/>
                    </a:gs>
                    <a:gs pos="52000">
                      <a:srgbClr val="2F363C"/>
                    </a:gs>
                  </a:gsLst>
                  <a:lin ang="13500000" scaled="1"/>
                  <a:tileRect/>
                </a:gradFill>
                <a:prstDash val="solid"/>
                <a:miter lim="800000"/>
              </a:ln>
              <a:effectLst>
                <a:outerShdw blurRad="508000" dist="5080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20597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55" b="0" i="0" u="none" strike="noStrike" kern="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6" name="Rounded Rectangle 31">
                <a:extLst>
                  <a:ext uri="{FF2B5EF4-FFF2-40B4-BE49-F238E27FC236}">
                    <a16:creationId xmlns:a16="http://schemas.microsoft.com/office/drawing/2014/main" id="{A333F94C-155F-C334-D45C-B241989F381C}"/>
                  </a:ext>
                </a:extLst>
              </p:cNvPr>
              <p:cNvSpPr/>
              <p:nvPr/>
            </p:nvSpPr>
            <p:spPr>
              <a:xfrm>
                <a:off x="13298684" y="5302042"/>
                <a:ext cx="2469694" cy="24696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D1116"/>
                  </a:gs>
                  <a:gs pos="86000">
                    <a:srgbClr val="161B22"/>
                  </a:gs>
                </a:gsLst>
                <a:lin ang="18900000" scaled="1"/>
                <a:tileRect/>
              </a:gradFill>
              <a:ln w="25400" cap="flat" cmpd="sng" algn="ctr">
                <a:gradFill flip="none" rotWithShape="1">
                  <a:gsLst>
                    <a:gs pos="0">
                      <a:srgbClr val="5FED83"/>
                    </a:gs>
                    <a:gs pos="44000">
                      <a:srgbClr val="8341FA"/>
                    </a:gs>
                    <a:gs pos="100000">
                      <a:srgbClr val="2732E7"/>
                    </a:gs>
                  </a:gsLst>
                  <a:lin ang="81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0597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55" b="0" i="0" u="none" strike="noStrike" kern="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97" name="Google Shape;1693;p69">
                <a:extLst>
                  <a:ext uri="{FF2B5EF4-FFF2-40B4-BE49-F238E27FC236}">
                    <a16:creationId xmlns:a16="http://schemas.microsoft.com/office/drawing/2014/main" id="{9830800D-7572-6D9E-9F4E-C59C6D2AE377}"/>
                  </a:ext>
                </a:extLst>
              </p:cNvPr>
              <p:cNvGrpSpPr/>
              <p:nvPr/>
            </p:nvGrpSpPr>
            <p:grpSpPr>
              <a:xfrm>
                <a:off x="13972272" y="6068394"/>
                <a:ext cx="1122518" cy="936990"/>
                <a:chOff x="690700" y="246575"/>
                <a:chExt cx="6228425" cy="5199000"/>
              </a:xfrm>
            </p:grpSpPr>
            <p:sp>
              <p:nvSpPr>
                <p:cNvPr id="98" name="Google Shape;1694;p69">
                  <a:extLst>
                    <a:ext uri="{FF2B5EF4-FFF2-40B4-BE49-F238E27FC236}">
                      <a16:creationId xmlns:a16="http://schemas.microsoft.com/office/drawing/2014/main" id="{1B7F00B8-4BDB-4A7B-911D-044487FD719A}"/>
                    </a:ext>
                  </a:extLst>
                </p:cNvPr>
                <p:cNvSpPr/>
                <p:nvPr/>
              </p:nvSpPr>
              <p:spPr>
                <a:xfrm>
                  <a:off x="690700" y="246575"/>
                  <a:ext cx="6228425" cy="519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37" h="207960" extrusionOk="0">
                      <a:moveTo>
                        <a:pt x="248256" y="155809"/>
                      </a:moveTo>
                      <a:cubicBezTo>
                        <a:pt x="239350" y="171352"/>
                        <a:pt x="187470" y="207959"/>
                        <a:pt x="124585" y="207959"/>
                      </a:cubicBezTo>
                      <a:cubicBezTo>
                        <a:pt x="61666" y="207959"/>
                        <a:pt x="9787" y="171352"/>
                        <a:pt x="880" y="155809"/>
                      </a:cubicBezTo>
                      <a:cubicBezTo>
                        <a:pt x="203" y="154691"/>
                        <a:pt x="0" y="153404"/>
                        <a:pt x="0" y="152084"/>
                      </a:cubicBezTo>
                      <a:lnTo>
                        <a:pt x="0" y="124451"/>
                      </a:lnTo>
                      <a:cubicBezTo>
                        <a:pt x="0" y="123333"/>
                        <a:pt x="169" y="122182"/>
                        <a:pt x="610" y="121132"/>
                      </a:cubicBezTo>
                      <a:cubicBezTo>
                        <a:pt x="4470" y="111413"/>
                        <a:pt x="14595" y="97326"/>
                        <a:pt x="27633" y="93567"/>
                      </a:cubicBezTo>
                      <a:cubicBezTo>
                        <a:pt x="29360" y="89097"/>
                        <a:pt x="31934" y="82629"/>
                        <a:pt x="34338" y="77820"/>
                      </a:cubicBezTo>
                      <a:cubicBezTo>
                        <a:pt x="33932" y="74163"/>
                        <a:pt x="33796" y="70370"/>
                        <a:pt x="33796" y="66543"/>
                      </a:cubicBezTo>
                      <a:cubicBezTo>
                        <a:pt x="33796" y="52727"/>
                        <a:pt x="36708" y="40637"/>
                        <a:pt x="45513" y="31596"/>
                      </a:cubicBezTo>
                      <a:cubicBezTo>
                        <a:pt x="49644" y="27397"/>
                        <a:pt x="54758" y="24146"/>
                        <a:pt x="60820" y="21741"/>
                      </a:cubicBezTo>
                      <a:cubicBezTo>
                        <a:pt x="75347" y="9923"/>
                        <a:pt x="96004" y="1"/>
                        <a:pt x="124348" y="1"/>
                      </a:cubicBezTo>
                      <a:cubicBezTo>
                        <a:pt x="152692" y="1"/>
                        <a:pt x="173789" y="9923"/>
                        <a:pt x="188317" y="21741"/>
                      </a:cubicBezTo>
                      <a:cubicBezTo>
                        <a:pt x="194379" y="24146"/>
                        <a:pt x="199492" y="27397"/>
                        <a:pt x="203624" y="31596"/>
                      </a:cubicBezTo>
                      <a:cubicBezTo>
                        <a:pt x="212428" y="40637"/>
                        <a:pt x="215374" y="52727"/>
                        <a:pt x="215374" y="66543"/>
                      </a:cubicBezTo>
                      <a:cubicBezTo>
                        <a:pt x="215374" y="70370"/>
                        <a:pt x="215205" y="74163"/>
                        <a:pt x="214833" y="77820"/>
                      </a:cubicBezTo>
                      <a:cubicBezTo>
                        <a:pt x="217203" y="82629"/>
                        <a:pt x="219777" y="89097"/>
                        <a:pt x="221504" y="93567"/>
                      </a:cubicBezTo>
                      <a:cubicBezTo>
                        <a:pt x="234575" y="97326"/>
                        <a:pt x="244667" y="111413"/>
                        <a:pt x="248527" y="121132"/>
                      </a:cubicBezTo>
                      <a:cubicBezTo>
                        <a:pt x="248967" y="122182"/>
                        <a:pt x="249137" y="123333"/>
                        <a:pt x="249137" y="124451"/>
                      </a:cubicBezTo>
                      <a:lnTo>
                        <a:pt x="249137" y="152084"/>
                      </a:lnTo>
                      <a:cubicBezTo>
                        <a:pt x="249137" y="153404"/>
                        <a:pt x="248933" y="154691"/>
                        <a:pt x="248256" y="155809"/>
                      </a:cubicBezTo>
                      <a:close/>
                      <a:moveTo>
                        <a:pt x="133017" y="63191"/>
                      </a:moveTo>
                      <a:cubicBezTo>
                        <a:pt x="132577" y="59770"/>
                        <a:pt x="132374" y="56689"/>
                        <a:pt x="132340" y="53912"/>
                      </a:cubicBezTo>
                      <a:lnTo>
                        <a:pt x="132340" y="53709"/>
                      </a:lnTo>
                      <a:cubicBezTo>
                        <a:pt x="132374" y="45717"/>
                        <a:pt x="134101" y="40536"/>
                        <a:pt x="136912" y="37353"/>
                      </a:cubicBezTo>
                      <a:cubicBezTo>
                        <a:pt x="140434" y="33289"/>
                        <a:pt x="147748" y="30173"/>
                        <a:pt x="163190" y="31867"/>
                      </a:cubicBezTo>
                      <a:cubicBezTo>
                        <a:pt x="178801" y="33526"/>
                        <a:pt x="187538" y="37420"/>
                        <a:pt x="192482" y="42466"/>
                      </a:cubicBezTo>
                      <a:cubicBezTo>
                        <a:pt x="197291" y="47376"/>
                        <a:pt x="199797" y="54725"/>
                        <a:pt x="199797" y="66543"/>
                      </a:cubicBezTo>
                      <a:cubicBezTo>
                        <a:pt x="199797" y="79107"/>
                        <a:pt x="198002" y="86523"/>
                        <a:pt x="194006" y="91061"/>
                      </a:cubicBezTo>
                      <a:cubicBezTo>
                        <a:pt x="190213" y="95328"/>
                        <a:pt x="182763" y="98849"/>
                        <a:pt x="166441" y="98849"/>
                      </a:cubicBezTo>
                      <a:cubicBezTo>
                        <a:pt x="153878" y="98849"/>
                        <a:pt x="146698" y="94752"/>
                        <a:pt x="142127" y="89097"/>
                      </a:cubicBezTo>
                      <a:cubicBezTo>
                        <a:pt x="137183" y="83035"/>
                        <a:pt x="134406" y="74163"/>
                        <a:pt x="133017" y="63191"/>
                      </a:cubicBezTo>
                      <a:close/>
                      <a:moveTo>
                        <a:pt x="116119" y="63191"/>
                      </a:moveTo>
                      <a:cubicBezTo>
                        <a:pt x="116560" y="59770"/>
                        <a:pt x="116797" y="56689"/>
                        <a:pt x="116797" y="53912"/>
                      </a:cubicBezTo>
                      <a:lnTo>
                        <a:pt x="116797" y="53709"/>
                      </a:lnTo>
                      <a:cubicBezTo>
                        <a:pt x="116763" y="45717"/>
                        <a:pt x="115036" y="40536"/>
                        <a:pt x="112259" y="37353"/>
                      </a:cubicBezTo>
                      <a:cubicBezTo>
                        <a:pt x="108703" y="33289"/>
                        <a:pt x="101388" y="30173"/>
                        <a:pt x="85980" y="31867"/>
                      </a:cubicBezTo>
                      <a:cubicBezTo>
                        <a:pt x="70335" y="33526"/>
                        <a:pt x="61598" y="37420"/>
                        <a:pt x="56654" y="42466"/>
                      </a:cubicBezTo>
                      <a:cubicBezTo>
                        <a:pt x="51879" y="47376"/>
                        <a:pt x="49340" y="54725"/>
                        <a:pt x="49340" y="66543"/>
                      </a:cubicBezTo>
                      <a:cubicBezTo>
                        <a:pt x="49340" y="79107"/>
                        <a:pt x="51168" y="86523"/>
                        <a:pt x="55130" y="91061"/>
                      </a:cubicBezTo>
                      <a:cubicBezTo>
                        <a:pt x="58923" y="95328"/>
                        <a:pt x="66373" y="98849"/>
                        <a:pt x="82696" y="98849"/>
                      </a:cubicBezTo>
                      <a:cubicBezTo>
                        <a:pt x="95259" y="98849"/>
                        <a:pt x="102438" y="94752"/>
                        <a:pt x="107010" y="89097"/>
                      </a:cubicBezTo>
                      <a:cubicBezTo>
                        <a:pt x="111954" y="83035"/>
                        <a:pt x="114731" y="74163"/>
                        <a:pt x="116119" y="63191"/>
                      </a:cubicBezTo>
                      <a:close/>
                      <a:moveTo>
                        <a:pt x="126346" y="93634"/>
                      </a:moveTo>
                      <a:cubicBezTo>
                        <a:pt x="126956" y="93634"/>
                        <a:pt x="125770" y="93634"/>
                        <a:pt x="126346" y="93634"/>
                      </a:cubicBezTo>
                      <a:cubicBezTo>
                        <a:pt x="125770" y="93634"/>
                        <a:pt x="123366" y="93634"/>
                        <a:pt x="122790" y="93634"/>
                      </a:cubicBezTo>
                      <a:cubicBezTo>
                        <a:pt x="121673" y="95497"/>
                        <a:pt x="120454" y="97258"/>
                        <a:pt x="119099" y="98917"/>
                      </a:cubicBezTo>
                      <a:cubicBezTo>
                        <a:pt x="111107" y="108738"/>
                        <a:pt x="99187" y="114393"/>
                        <a:pt x="82696" y="114393"/>
                      </a:cubicBezTo>
                      <a:cubicBezTo>
                        <a:pt x="64815" y="114393"/>
                        <a:pt x="51676" y="110668"/>
                        <a:pt x="43447" y="101355"/>
                      </a:cubicBezTo>
                      <a:cubicBezTo>
                        <a:pt x="43007" y="100814"/>
                        <a:pt x="42567" y="100272"/>
                        <a:pt x="42567" y="100272"/>
                      </a:cubicBezTo>
                      <a:lnTo>
                        <a:pt x="41551" y="101355"/>
                      </a:lnTo>
                      <a:lnTo>
                        <a:pt x="41551" y="169659"/>
                      </a:lnTo>
                      <a:cubicBezTo>
                        <a:pt x="56451" y="177752"/>
                        <a:pt x="88419" y="192280"/>
                        <a:pt x="124585" y="192280"/>
                      </a:cubicBezTo>
                      <a:cubicBezTo>
                        <a:pt x="160752" y="192280"/>
                        <a:pt x="192686" y="177752"/>
                        <a:pt x="207586" y="169659"/>
                      </a:cubicBezTo>
                      <a:lnTo>
                        <a:pt x="207586" y="101355"/>
                      </a:lnTo>
                      <a:lnTo>
                        <a:pt x="206570" y="100272"/>
                      </a:lnTo>
                      <a:cubicBezTo>
                        <a:pt x="206570" y="100272"/>
                        <a:pt x="206231" y="100712"/>
                        <a:pt x="205689" y="101355"/>
                      </a:cubicBezTo>
                      <a:cubicBezTo>
                        <a:pt x="197460" y="110668"/>
                        <a:pt x="184321" y="114393"/>
                        <a:pt x="166441" y="114393"/>
                      </a:cubicBezTo>
                      <a:cubicBezTo>
                        <a:pt x="149949" y="114393"/>
                        <a:pt x="138029" y="108738"/>
                        <a:pt x="130037" y="98917"/>
                      </a:cubicBezTo>
                      <a:cubicBezTo>
                        <a:pt x="128683" y="97258"/>
                        <a:pt x="127464" y="95497"/>
                        <a:pt x="126346" y="936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242667" tIns="242667" rIns="242667" bIns="242667" anchor="ctr" anchorCtr="0">
                  <a:noAutofit/>
                </a:bodyPr>
                <a:lstStyle/>
                <a:p>
                  <a:pPr marL="0" marR="0" lvl="0" indent="0" defTabSz="205972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77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Google Shape;1695;p69">
                  <a:extLst>
                    <a:ext uri="{FF2B5EF4-FFF2-40B4-BE49-F238E27FC236}">
                      <a16:creationId xmlns:a16="http://schemas.microsoft.com/office/drawing/2014/main" id="{1C941F1E-F6DB-4BF9-E267-ACF72A7B7AB1}"/>
                    </a:ext>
                  </a:extLst>
                </p:cNvPr>
                <p:cNvSpPr/>
                <p:nvPr/>
              </p:nvSpPr>
              <p:spPr>
                <a:xfrm>
                  <a:off x="2962100" y="3350200"/>
                  <a:ext cx="453800" cy="100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2" h="40232" extrusionOk="0">
                      <a:moveTo>
                        <a:pt x="9076" y="1"/>
                      </a:moveTo>
                      <a:cubicBezTo>
                        <a:pt x="14088" y="1"/>
                        <a:pt x="18152" y="4064"/>
                        <a:pt x="18152" y="9076"/>
                      </a:cubicBezTo>
                      <a:lnTo>
                        <a:pt x="18152" y="31156"/>
                      </a:lnTo>
                      <a:cubicBezTo>
                        <a:pt x="18152" y="36167"/>
                        <a:pt x="14088" y="40231"/>
                        <a:pt x="9076" y="40231"/>
                      </a:cubicBezTo>
                      <a:cubicBezTo>
                        <a:pt x="4064" y="40231"/>
                        <a:pt x="1" y="36167"/>
                        <a:pt x="1" y="31156"/>
                      </a:cubicBezTo>
                      <a:lnTo>
                        <a:pt x="1" y="9076"/>
                      </a:lnTo>
                      <a:cubicBezTo>
                        <a:pt x="1" y="4064"/>
                        <a:pt x="4064" y="1"/>
                        <a:pt x="90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242667" tIns="242667" rIns="242667" bIns="242667" anchor="ctr" anchorCtr="0">
                  <a:noAutofit/>
                </a:bodyPr>
                <a:lstStyle/>
                <a:p>
                  <a:pPr marL="0" marR="0" lvl="0" indent="0" defTabSz="205972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77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0" name="Google Shape;1696;p69">
                  <a:extLst>
                    <a:ext uri="{FF2B5EF4-FFF2-40B4-BE49-F238E27FC236}">
                      <a16:creationId xmlns:a16="http://schemas.microsoft.com/office/drawing/2014/main" id="{0F480BDF-7CCA-FF67-EB2D-E1212D9862A0}"/>
                    </a:ext>
                  </a:extLst>
                </p:cNvPr>
                <p:cNvSpPr/>
                <p:nvPr/>
              </p:nvSpPr>
              <p:spPr>
                <a:xfrm>
                  <a:off x="4194750" y="3350200"/>
                  <a:ext cx="453800" cy="100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2" h="40232" extrusionOk="0">
                      <a:moveTo>
                        <a:pt x="9076" y="1"/>
                      </a:moveTo>
                      <a:cubicBezTo>
                        <a:pt x="14088" y="1"/>
                        <a:pt x="18152" y="4064"/>
                        <a:pt x="18152" y="9076"/>
                      </a:cubicBezTo>
                      <a:lnTo>
                        <a:pt x="18152" y="31156"/>
                      </a:lnTo>
                      <a:cubicBezTo>
                        <a:pt x="18152" y="36167"/>
                        <a:pt x="14088" y="40231"/>
                        <a:pt x="9076" y="40231"/>
                      </a:cubicBezTo>
                      <a:cubicBezTo>
                        <a:pt x="4064" y="40231"/>
                        <a:pt x="1" y="36167"/>
                        <a:pt x="1" y="31156"/>
                      </a:cubicBezTo>
                      <a:lnTo>
                        <a:pt x="1" y="9076"/>
                      </a:lnTo>
                      <a:cubicBezTo>
                        <a:pt x="1" y="4064"/>
                        <a:pt x="4064" y="1"/>
                        <a:pt x="90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242667" tIns="242667" rIns="242667" bIns="242667" anchor="ctr" anchorCtr="0">
                  <a:noAutofit/>
                </a:bodyPr>
                <a:lstStyle/>
                <a:p>
                  <a:pPr marL="0" marR="0" lvl="0" indent="0" defTabSz="205972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477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E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94" name="Picture 2" descr="A Quick Look At Perplexity.AI | KnowProSE.com">
              <a:extLst>
                <a:ext uri="{FF2B5EF4-FFF2-40B4-BE49-F238E27FC236}">
                  <a16:creationId xmlns:a16="http://schemas.microsoft.com/office/drawing/2014/main" id="{1718290D-3C1B-5F05-A029-92863EA93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alphaModFix amt="0"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9633" y="6691850"/>
              <a:ext cx="1790999" cy="1790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3817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510469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Let’s Build an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Using Visual Studio 2022 and C#</a:t>
            </a:r>
          </a:p>
        </p:txBody>
      </p:sp>
      <p:pic>
        <p:nvPicPr>
          <p:cNvPr id="6" name="Picture Placeholder 5" descr="A picture of Brian A. Randell">
            <a:extLst>
              <a:ext uri="{FF2B5EF4-FFF2-40B4-BE49-F238E27FC236}">
                <a16:creationId xmlns:a16="http://schemas.microsoft.com/office/drawing/2014/main" id="{936C05B4-8280-BE13-DE28-60D7B53D2CD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l="3329" r="3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dirty="0"/>
              <a:t>Build Your Extension Your Way</a:t>
            </a:r>
          </a:p>
        </p:txBody>
      </p:sp>
      <p:pic>
        <p:nvPicPr>
          <p:cNvPr id="12" name="Google Shape;1397;p125" descr="GitHub invertocat logo">
            <a:extLst>
              <a:ext uri="{FF2B5EF4-FFF2-40B4-BE49-F238E27FC236}">
                <a16:creationId xmlns:a16="http://schemas.microsoft.com/office/drawing/2014/main" id="{7588BA20-7DB0-F2E4-7C9F-275CE40E9CCF}"/>
              </a:ext>
            </a:extLst>
          </p:cNvPr>
          <p:cNvPicPr preferRelativeResize="0">
            <a:picLocks noGrp="1"/>
          </p:cNvPicPr>
          <p:nvPr>
            <p:ph type="pic" sz="quarter" idx="21"/>
          </p:nvPr>
        </p:nvPicPr>
        <p:blipFill>
          <a:blip r:embed="rId2">
            <a:alphaModFix/>
          </a:blip>
          <a:srcRect l="1260" r="1260"/>
          <a:stretch>
            <a:fillRect/>
          </a:stretch>
        </p:blipFill>
        <p:spPr>
          <a:xfrm>
            <a:off x="2547938" y="3059113"/>
            <a:ext cx="590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Server only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184666"/>
          </a:xfrm>
        </p:spPr>
        <p:txBody>
          <a:bodyPr/>
          <a:lstStyle/>
          <a:p>
            <a:r>
              <a:rPr lang="en-US" dirty="0"/>
              <a:t>Build as a web service</a:t>
            </a:r>
          </a:p>
        </p:txBody>
      </p:sp>
      <p:pic>
        <p:nvPicPr>
          <p:cNvPr id="23" name="Picture 22" descr="VS Code logo">
            <a:extLst>
              <a:ext uri="{FF2B5EF4-FFF2-40B4-BE49-F238E27FC236}">
                <a16:creationId xmlns:a16="http://schemas.microsoft.com/office/drawing/2014/main" id="{9B4032FC-61B4-F095-006E-8D0B02E1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250" y="3138619"/>
            <a:ext cx="439499" cy="43106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/>
              <a:t>Client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184666"/>
          </a:xfrm>
        </p:spPr>
        <p:txBody>
          <a:bodyPr/>
          <a:lstStyle/>
          <a:p>
            <a:r>
              <a:rPr lang="en-US" dirty="0"/>
              <a:t>Build a VS Code Extension</a:t>
            </a:r>
          </a:p>
        </p:txBody>
      </p:sp>
      <p:pic>
        <p:nvPicPr>
          <p:cNvPr id="13" name="Google Shape;1397;p125" descr="1/2 GitHub Invertocat logo on the left with 1/2 of the VS Code extension on the right symbolizing a &quot;hybrid&quot; solution.">
            <a:extLst>
              <a:ext uri="{FF2B5EF4-FFF2-40B4-BE49-F238E27FC236}">
                <a16:creationId xmlns:a16="http://schemas.microsoft.com/office/drawing/2014/main" id="{D6E92C1D-E6AF-0E2F-EC09-14E3EC650A20}"/>
              </a:ext>
            </a:extLst>
          </p:cNvPr>
          <p:cNvPicPr preferRelativeResize="0">
            <a:picLocks noGrp="1"/>
          </p:cNvPicPr>
          <p:nvPr>
            <p:ph type="pic" sz="quarter" idx="24"/>
          </p:nvPr>
        </p:nvPicPr>
        <p:blipFill>
          <a:blip r:embed="rId2">
            <a:alphaModFix/>
          </a:blip>
          <a:srcRect l="1129" r="49869"/>
          <a:stretch/>
        </p:blipFill>
        <p:spPr>
          <a:xfrm>
            <a:off x="9075739" y="3059113"/>
            <a:ext cx="296862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1/2 GitHub Invertocat logo on the left with 1/2 of the VS Code extension on the right symbolizing a &quot;hybrid&quot; solution.">
            <a:extLst>
              <a:ext uri="{FF2B5EF4-FFF2-40B4-BE49-F238E27FC236}">
                <a16:creationId xmlns:a16="http://schemas.microsoft.com/office/drawing/2014/main" id="{8AEC5A99-3712-9834-848E-D42C7CA0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20"/>
          <a:stretch/>
        </p:blipFill>
        <p:spPr>
          <a:xfrm>
            <a:off x="9372601" y="3139831"/>
            <a:ext cx="218782" cy="43106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Hybrid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en-US" dirty="0"/>
              <a:t>Provide your own web service and a VS Code Extension 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GitHub Copilot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https://gh.io/cpefp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GitHub Copilot Extensions Learning Pathway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b="1" dirty="0"/>
              <a:t>https://gh.io/cpelp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/>
              <a:t>GitHub Copilot Extensions Marketplace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b="1" dirty="0"/>
              <a:t>https://gh.io/cpemp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GitHub Copilot Extensions Docs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b="1" dirty="0"/>
              <a:t>https://gh.io/cpedocs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/>
              <a:t>VS Code Copilot Extensions Docs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b="1" dirty="0"/>
              <a:t>https://gh.io/vscce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/>
              <a:t>GitHub Copilot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b="1" dirty="0"/>
              <a:t>https://gh.io/ghcp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165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Wingdings</vt:lpstr>
      <vt:lpstr>Open Sans</vt:lpstr>
      <vt:lpstr>Segoe Sans Text</vt:lpstr>
      <vt:lpstr>Arial</vt:lpstr>
      <vt:lpstr>Segoe UI</vt:lpstr>
      <vt:lpstr>Calibri</vt:lpstr>
      <vt:lpstr>Azure 2023 Template</vt:lpstr>
      <vt:lpstr>Build Your First  GitHub Copilot Extension</vt:lpstr>
      <vt:lpstr>Agenda</vt:lpstr>
      <vt:lpstr>GitHub Copilot Extensions are integrations that expand the functionality of Copilot Chat.</vt:lpstr>
      <vt:lpstr>Copilot Extensions</vt:lpstr>
      <vt:lpstr>Demo: Let’s Build an Extension</vt:lpstr>
      <vt:lpstr>Build Your Extension Your Way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2024-11-13T05:30:53Z</dcterms:modified>
  <cp:category/>
</cp:coreProperties>
</file>